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9"/>
  </p:notesMasterIdLst>
  <p:sldIdLst>
    <p:sldId id="266" r:id="rId5"/>
    <p:sldId id="268" r:id="rId6"/>
    <p:sldId id="269" r:id="rId7"/>
    <p:sldId id="270" r:id="rId8"/>
    <p:sldId id="271" r:id="rId9"/>
    <p:sldId id="272" r:id="rId10"/>
    <p:sldId id="273" r:id="rId11"/>
    <p:sldId id="274" r:id="rId12"/>
    <p:sldId id="275" r:id="rId13"/>
    <p:sldId id="276" r:id="rId14"/>
    <p:sldId id="277" r:id="rId15"/>
    <p:sldId id="278" r:id="rId16"/>
    <p:sldId id="279" r:id="rId17"/>
    <p:sldId id="280"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11/7/2022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11/7/2022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11/7/2022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11/7/2022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11/7/2022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11/7/2022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11/7/2022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Financial accounting &amp; controlling</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B. Ajay</a:t>
            </a: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6652C3-FF33-4CFB-8E5D-5D87B3A890AB}"/>
              </a:ext>
            </a:extLst>
          </p:cNvPr>
          <p:cNvSpPr txBox="1"/>
          <p:nvPr/>
        </p:nvSpPr>
        <p:spPr>
          <a:xfrm>
            <a:off x="869576" y="259976"/>
            <a:ext cx="11080377" cy="6647974"/>
          </a:xfrm>
          <a:prstGeom prst="rect">
            <a:avLst/>
          </a:prstGeom>
          <a:noFill/>
        </p:spPr>
        <p:txBody>
          <a:bodyPr wrap="square" rtlCol="0">
            <a:spAutoFit/>
          </a:bodyPr>
          <a:lstStyle/>
          <a:p>
            <a:r>
              <a:rPr lang="en-US" sz="2400" dirty="0">
                <a:latin typeface="Adobe Garamond Pro Bold" panose="02020702060506020403" pitchFamily="18" charset="0"/>
              </a:rPr>
              <a:t>1.MONEY: </a:t>
            </a:r>
          </a:p>
          <a:p>
            <a:r>
              <a:rPr lang="en-US" sz="2400" dirty="0">
                <a:latin typeface="Adobe Garamond Pro Bold" panose="02020702060506020403" pitchFamily="18" charset="0"/>
              </a:rPr>
              <a:t>          </a:t>
            </a:r>
            <a:r>
              <a:rPr lang="en-US" dirty="0">
                <a:latin typeface="Adobe Garamond Pro Bold" panose="02020702060506020403" pitchFamily="18" charset="0"/>
              </a:rPr>
              <a:t>               </a:t>
            </a:r>
            <a:r>
              <a:rPr lang="en-US" dirty="0">
                <a:latin typeface="Abadi" panose="020B0604020104020204" pitchFamily="34" charset="0"/>
              </a:rPr>
              <a:t>Finance Department comes into play under the dimension called “MONEY”. Proper allocation of funds is necessary for successful integration of all business processes. Because Financing is the backbone of any organization.</a:t>
            </a:r>
          </a:p>
          <a:p>
            <a:r>
              <a:rPr lang="en-US" sz="2400" dirty="0">
                <a:latin typeface="Abadi" panose="020B0604020104020204" pitchFamily="34" charset="0"/>
              </a:rPr>
              <a:t>2.</a:t>
            </a:r>
            <a:r>
              <a:rPr lang="en-US" sz="2400" dirty="0">
                <a:latin typeface="Adobe Garamond Pro Bold" panose="02020702060506020403" pitchFamily="18" charset="0"/>
              </a:rPr>
              <a:t>MEN:       </a:t>
            </a:r>
          </a:p>
          <a:p>
            <a:r>
              <a:rPr lang="en-US" sz="2400" dirty="0">
                <a:latin typeface="Adobe Garamond Pro Bold" panose="02020702060506020403" pitchFamily="18" charset="0"/>
              </a:rPr>
              <a:t>                      </a:t>
            </a:r>
            <a:r>
              <a:rPr lang="en-US" dirty="0">
                <a:latin typeface="Abadi" panose="020B0604020104020204" pitchFamily="34" charset="0"/>
              </a:rPr>
              <a:t>Human Resource involves “Recruiting”, “Hiring”, “Onboarding”, “Training”, and “Firing”. Since Employees are the key drivers of any organization, they are the driving resource of any organization.</a:t>
            </a:r>
          </a:p>
          <a:p>
            <a:r>
              <a:rPr lang="en-US" sz="2400" dirty="0">
                <a:latin typeface="Abadi" panose="020B0604020104020204" pitchFamily="34" charset="0"/>
              </a:rPr>
              <a:t>3.</a:t>
            </a:r>
            <a:r>
              <a:rPr lang="en-US" sz="2400" dirty="0">
                <a:latin typeface="Adobe Garamond Pro Bold" panose="02020702060506020403" pitchFamily="18" charset="0"/>
              </a:rPr>
              <a:t>MACHINE:</a:t>
            </a:r>
          </a:p>
          <a:p>
            <a:r>
              <a:rPr lang="en-US" sz="2400" dirty="0">
                <a:latin typeface="Adobe Garamond Pro Bold" panose="02020702060506020403" pitchFamily="18" charset="0"/>
              </a:rPr>
              <a:t>                        </a:t>
            </a:r>
            <a:r>
              <a:rPr lang="en-US" dirty="0">
                <a:latin typeface="Abadi" panose="020B0604020104020204" pitchFamily="34" charset="0"/>
              </a:rPr>
              <a:t>Machine refers to tools and all devices involved in production of services for sales to customers.</a:t>
            </a:r>
          </a:p>
          <a:p>
            <a:r>
              <a:rPr lang="en-US" sz="2400" dirty="0">
                <a:latin typeface="Abadi" panose="020B0604020104020204" pitchFamily="34" charset="0"/>
              </a:rPr>
              <a:t>4.</a:t>
            </a:r>
            <a:r>
              <a:rPr lang="en-US" sz="2400" dirty="0">
                <a:latin typeface="Adobe Garamond Pro Bold" panose="02020702060506020403" pitchFamily="18" charset="0"/>
              </a:rPr>
              <a:t>MATERIAL:</a:t>
            </a:r>
          </a:p>
          <a:p>
            <a:r>
              <a:rPr lang="en-US" sz="2400" dirty="0">
                <a:latin typeface="Adobe Garamond Pro Bold" panose="02020702060506020403" pitchFamily="18" charset="0"/>
              </a:rPr>
              <a:t>                          </a:t>
            </a:r>
            <a:r>
              <a:rPr lang="en-US" dirty="0">
                <a:latin typeface="Abadi" panose="020B0604020104020204" pitchFamily="34" charset="0"/>
              </a:rPr>
              <a:t>Raw products that are basic substitute for productions comes under this Materials.</a:t>
            </a:r>
          </a:p>
          <a:p>
            <a:r>
              <a:rPr lang="en-US" sz="2400" dirty="0">
                <a:latin typeface="Adobe Garamond Pro Bold" panose="02020702060506020403" pitchFamily="18" charset="0"/>
              </a:rPr>
              <a:t>5.MARKETING:</a:t>
            </a:r>
          </a:p>
          <a:p>
            <a:r>
              <a:rPr lang="en-US" sz="2400" dirty="0">
                <a:latin typeface="Adobe Garamond Pro Bold" panose="02020702060506020403" pitchFamily="18" charset="0"/>
              </a:rPr>
              <a:t>                          </a:t>
            </a:r>
            <a:r>
              <a:rPr lang="en-US" dirty="0">
                <a:latin typeface="Abadi" panose="020B0604020104020204" pitchFamily="34" charset="0"/>
              </a:rPr>
              <a:t>It involves the creating awareness about a product among public for booming up the sales and successful running of business and promoting brand recognition.</a:t>
            </a:r>
          </a:p>
          <a:p>
            <a:r>
              <a:rPr lang="en-US" sz="2400" dirty="0">
                <a:latin typeface="Adobe Garamond Pro Bold" panose="02020702060506020403" pitchFamily="18" charset="0"/>
              </a:rPr>
              <a:t>6.METHODS:</a:t>
            </a:r>
          </a:p>
          <a:p>
            <a:r>
              <a:rPr lang="en-US" sz="2400" dirty="0">
                <a:latin typeface="Adobe Garamond Pro Bold" panose="02020702060506020403" pitchFamily="18" charset="0"/>
              </a:rPr>
              <a:t>                           </a:t>
            </a:r>
            <a:r>
              <a:rPr lang="en-US" dirty="0">
                <a:latin typeface="Abadi" panose="020B0604020104020204" pitchFamily="34" charset="0"/>
              </a:rPr>
              <a:t>Has the procedure for performing all of the inner tasks and jobs of the organization.</a:t>
            </a:r>
            <a:endParaRPr lang="en-US" sz="2400" dirty="0">
              <a:latin typeface="Adobe Garamond Pro Bold" panose="02020702060506020403" pitchFamily="18" charset="0"/>
            </a:endParaRPr>
          </a:p>
          <a:p>
            <a:r>
              <a:rPr lang="en-US" sz="2400" dirty="0">
                <a:latin typeface="Adobe Garamond Pro Bold" panose="02020702060506020403" pitchFamily="18" charset="0"/>
              </a:rPr>
              <a:t>                            </a:t>
            </a:r>
          </a:p>
          <a:p>
            <a:r>
              <a:rPr lang="en-US" sz="2400" dirty="0">
                <a:latin typeface="Adobe Garamond Pro Bold" panose="02020702060506020403" pitchFamily="18" charset="0"/>
              </a:rPr>
              <a:t>                     </a:t>
            </a:r>
          </a:p>
        </p:txBody>
      </p:sp>
    </p:spTree>
    <p:extLst>
      <p:ext uri="{BB962C8B-B14F-4D97-AF65-F5344CB8AC3E}">
        <p14:creationId xmlns:p14="http://schemas.microsoft.com/office/powerpoint/2010/main" val="7636894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3ACFB7-E9DD-42DF-9319-B2992CDE7638}"/>
              </a:ext>
            </a:extLst>
          </p:cNvPr>
          <p:cNvSpPr txBox="1"/>
          <p:nvPr/>
        </p:nvSpPr>
        <p:spPr>
          <a:xfrm>
            <a:off x="1497106" y="1308846"/>
            <a:ext cx="7996518" cy="3754874"/>
          </a:xfrm>
          <a:prstGeom prst="rect">
            <a:avLst/>
          </a:prstGeom>
          <a:noFill/>
        </p:spPr>
        <p:txBody>
          <a:bodyPr wrap="square" rtlCol="0">
            <a:spAutoFit/>
          </a:bodyPr>
          <a:lstStyle/>
          <a:p>
            <a:r>
              <a:rPr lang="en-US" sz="2000" dirty="0">
                <a:solidFill>
                  <a:schemeClr val="accent6">
                    <a:lumMod val="75000"/>
                  </a:schemeClr>
                </a:solidFill>
                <a:latin typeface="Adobe Garamond Pro Bold" panose="02020702060506020403" pitchFamily="18" charset="0"/>
              </a:rPr>
              <a:t>MODULES OF SAP:</a:t>
            </a:r>
          </a:p>
          <a:p>
            <a:endParaRPr lang="en-US" dirty="0">
              <a:solidFill>
                <a:schemeClr val="accent6">
                  <a:lumMod val="75000"/>
                </a:schemeClr>
              </a:solidFill>
              <a:latin typeface="Abadi" panose="020B0604020104020204" pitchFamily="34" charset="0"/>
            </a:endParaRPr>
          </a:p>
          <a:p>
            <a:pPr marL="342900" indent="-342900">
              <a:buAutoNum type="arabicPeriod"/>
            </a:pPr>
            <a:r>
              <a:rPr lang="en-US" dirty="0">
                <a:solidFill>
                  <a:schemeClr val="bg2">
                    <a:lumMod val="10000"/>
                  </a:schemeClr>
                </a:solidFill>
                <a:latin typeface="Abadi" panose="020B0604020104020204" pitchFamily="34" charset="0"/>
              </a:rPr>
              <a:t>FICO(FINANCE AND CONTROLLING)</a:t>
            </a:r>
          </a:p>
          <a:p>
            <a:pPr marL="342900" indent="-342900">
              <a:buAutoNum type="arabicPeriod"/>
            </a:pPr>
            <a:r>
              <a:rPr lang="en-US" dirty="0">
                <a:solidFill>
                  <a:schemeClr val="bg2">
                    <a:lumMod val="10000"/>
                  </a:schemeClr>
                </a:solidFill>
                <a:latin typeface="Abadi" panose="020B0604020104020204" pitchFamily="34" charset="0"/>
              </a:rPr>
              <a:t>MM(MATERIALMANAGEMENT)</a:t>
            </a:r>
          </a:p>
          <a:p>
            <a:pPr marL="342900" indent="-342900">
              <a:buAutoNum type="arabicPeriod"/>
            </a:pPr>
            <a:r>
              <a:rPr lang="en-US" dirty="0">
                <a:solidFill>
                  <a:schemeClr val="bg2">
                    <a:lumMod val="10000"/>
                  </a:schemeClr>
                </a:solidFill>
                <a:latin typeface="Abadi" panose="020B0604020104020204" pitchFamily="34" charset="0"/>
              </a:rPr>
              <a:t>SD(SALES AND DISTRIBUTION)</a:t>
            </a:r>
          </a:p>
          <a:p>
            <a:pPr marL="342900" indent="-342900">
              <a:buAutoNum type="arabicPeriod"/>
            </a:pPr>
            <a:r>
              <a:rPr lang="en-US" dirty="0">
                <a:solidFill>
                  <a:schemeClr val="bg2">
                    <a:lumMod val="10000"/>
                  </a:schemeClr>
                </a:solidFill>
                <a:latin typeface="Abadi" panose="020B0604020104020204" pitchFamily="34" charset="0"/>
              </a:rPr>
              <a:t>HR(HUMAN RESOURCES)</a:t>
            </a:r>
          </a:p>
          <a:p>
            <a:pPr marL="342900" indent="-342900">
              <a:buAutoNum type="arabicPeriod"/>
            </a:pPr>
            <a:r>
              <a:rPr lang="en-US" dirty="0">
                <a:solidFill>
                  <a:schemeClr val="bg2">
                    <a:lumMod val="10000"/>
                  </a:schemeClr>
                </a:solidFill>
                <a:latin typeface="Abadi" panose="020B0604020104020204" pitchFamily="34" charset="0"/>
              </a:rPr>
              <a:t>PP(PRODUCTION PLANNING)</a:t>
            </a:r>
          </a:p>
          <a:p>
            <a:pPr marL="342900" indent="-342900">
              <a:buAutoNum type="arabicPeriod"/>
            </a:pPr>
            <a:r>
              <a:rPr lang="en-US" dirty="0">
                <a:solidFill>
                  <a:schemeClr val="bg2">
                    <a:lumMod val="10000"/>
                  </a:schemeClr>
                </a:solidFill>
                <a:latin typeface="Abadi" panose="020B0604020104020204" pitchFamily="34" charset="0"/>
              </a:rPr>
              <a:t>CRM</a:t>
            </a:r>
          </a:p>
          <a:p>
            <a:pPr marL="342900" indent="-342900">
              <a:buAutoNum type="arabicPeriod"/>
            </a:pPr>
            <a:r>
              <a:rPr lang="en-US" dirty="0">
                <a:solidFill>
                  <a:schemeClr val="bg2">
                    <a:lumMod val="10000"/>
                  </a:schemeClr>
                </a:solidFill>
                <a:latin typeface="Abadi" panose="020B0604020104020204" pitchFamily="34" charset="0"/>
              </a:rPr>
              <a:t>ABAP/HANA</a:t>
            </a:r>
          </a:p>
          <a:p>
            <a:pPr marL="342900" indent="-342900">
              <a:buAutoNum type="arabicPeriod"/>
            </a:pPr>
            <a:r>
              <a:rPr lang="en-US" dirty="0">
                <a:solidFill>
                  <a:schemeClr val="bg2">
                    <a:lumMod val="10000"/>
                  </a:schemeClr>
                </a:solidFill>
                <a:latin typeface="Abadi" panose="020B0604020104020204" pitchFamily="34" charset="0"/>
              </a:rPr>
              <a:t>QM(QUALITY MANAGEMENT)</a:t>
            </a:r>
          </a:p>
          <a:p>
            <a:pPr marL="342900" indent="-342900">
              <a:buAutoNum type="arabicPeriod"/>
            </a:pPr>
            <a:r>
              <a:rPr lang="en-US" dirty="0">
                <a:solidFill>
                  <a:schemeClr val="bg2">
                    <a:lumMod val="10000"/>
                  </a:schemeClr>
                </a:solidFill>
                <a:latin typeface="Abadi" panose="020B0604020104020204" pitchFamily="34" charset="0"/>
              </a:rPr>
              <a:t>PM(PLANT MAINTENANCE)</a:t>
            </a:r>
          </a:p>
          <a:p>
            <a:pPr marL="342900" indent="-342900">
              <a:buAutoNum type="arabicPeriod"/>
            </a:pPr>
            <a:r>
              <a:rPr lang="en-US" dirty="0">
                <a:solidFill>
                  <a:schemeClr val="bg2">
                    <a:lumMod val="10000"/>
                  </a:schemeClr>
                </a:solidFill>
                <a:latin typeface="Abadi" panose="020B0604020104020204" pitchFamily="34" charset="0"/>
              </a:rPr>
              <a:t>PS(PROJECT SYSTEMS)</a:t>
            </a:r>
            <a:endParaRPr lang="en-US" dirty="0">
              <a:solidFill>
                <a:schemeClr val="tx2"/>
              </a:solidFill>
              <a:latin typeface="Abadi" panose="020B0604020104020204" pitchFamily="34" charset="0"/>
            </a:endParaRPr>
          </a:p>
          <a:p>
            <a:endParaRPr lang="en-US" sz="2000" dirty="0">
              <a:solidFill>
                <a:schemeClr val="accent6">
                  <a:lumMod val="75000"/>
                </a:schemeClr>
              </a:solidFill>
              <a:latin typeface="Adobe Garamond Pro Bold" panose="02020702060506020403" pitchFamily="18" charset="0"/>
            </a:endParaRPr>
          </a:p>
        </p:txBody>
      </p:sp>
    </p:spTree>
    <p:extLst>
      <p:ext uri="{BB962C8B-B14F-4D97-AF65-F5344CB8AC3E}">
        <p14:creationId xmlns:p14="http://schemas.microsoft.com/office/powerpoint/2010/main" val="17079951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0FA0BF-4B82-4E96-9438-7C893A6FCE9E}"/>
              </a:ext>
            </a:extLst>
          </p:cNvPr>
          <p:cNvSpPr txBox="1"/>
          <p:nvPr/>
        </p:nvSpPr>
        <p:spPr>
          <a:xfrm>
            <a:off x="1192306" y="600635"/>
            <a:ext cx="9242612" cy="5940088"/>
          </a:xfrm>
          <a:prstGeom prst="rect">
            <a:avLst/>
          </a:prstGeom>
          <a:noFill/>
        </p:spPr>
        <p:txBody>
          <a:bodyPr wrap="square" rtlCol="0">
            <a:spAutoFit/>
          </a:bodyPr>
          <a:lstStyle/>
          <a:p>
            <a:r>
              <a:rPr lang="en-US" sz="2000" dirty="0">
                <a:solidFill>
                  <a:schemeClr val="accent5">
                    <a:lumMod val="50000"/>
                  </a:schemeClr>
                </a:solidFill>
                <a:latin typeface="Adobe Garamond Pro Bold" panose="02020702060506020403" pitchFamily="18" charset="0"/>
              </a:rPr>
              <a:t>TYPES OF PROJECTS:</a:t>
            </a:r>
          </a:p>
          <a:p>
            <a:r>
              <a:rPr lang="en-US" dirty="0">
                <a:solidFill>
                  <a:schemeClr val="accent5">
                    <a:lumMod val="50000"/>
                  </a:schemeClr>
                </a:solidFill>
                <a:latin typeface="Abadi" panose="020B0604020104020204" pitchFamily="34" charset="0"/>
              </a:rPr>
              <a:t>1.</a:t>
            </a:r>
            <a:r>
              <a:rPr lang="en-US" dirty="0">
                <a:solidFill>
                  <a:schemeClr val="tx1">
                    <a:lumMod val="95000"/>
                    <a:lumOff val="5000"/>
                  </a:schemeClr>
                </a:solidFill>
                <a:latin typeface="Abadi" panose="020B0604020104020204" pitchFamily="34" charset="0"/>
              </a:rPr>
              <a:t>Implementation</a:t>
            </a:r>
          </a:p>
          <a:p>
            <a:endParaRPr lang="en-US" dirty="0">
              <a:solidFill>
                <a:schemeClr val="tx1">
                  <a:lumMod val="95000"/>
                  <a:lumOff val="5000"/>
                </a:schemeClr>
              </a:solidFill>
              <a:latin typeface="Abadi" panose="020B0604020104020204" pitchFamily="34" charset="0"/>
            </a:endParaRPr>
          </a:p>
          <a:p>
            <a:r>
              <a:rPr lang="en-US" dirty="0">
                <a:solidFill>
                  <a:schemeClr val="tx1">
                    <a:lumMod val="95000"/>
                    <a:lumOff val="5000"/>
                  </a:schemeClr>
                </a:solidFill>
                <a:latin typeface="Abadi" panose="020B0604020104020204" pitchFamily="34" charset="0"/>
              </a:rPr>
              <a:t>2.Support</a:t>
            </a:r>
          </a:p>
          <a:p>
            <a:endParaRPr lang="en-US" dirty="0">
              <a:solidFill>
                <a:schemeClr val="tx1">
                  <a:lumMod val="95000"/>
                  <a:lumOff val="5000"/>
                </a:schemeClr>
              </a:solidFill>
              <a:latin typeface="Abadi" panose="020B0604020104020204" pitchFamily="34" charset="0"/>
            </a:endParaRPr>
          </a:p>
          <a:p>
            <a:r>
              <a:rPr lang="en-US" dirty="0">
                <a:solidFill>
                  <a:schemeClr val="tx1">
                    <a:lumMod val="95000"/>
                    <a:lumOff val="5000"/>
                  </a:schemeClr>
                </a:solidFill>
                <a:latin typeface="Abadi" panose="020B0604020104020204" pitchFamily="34" charset="0"/>
              </a:rPr>
              <a:t>3.Rollout</a:t>
            </a:r>
          </a:p>
          <a:p>
            <a:endParaRPr lang="en-US" dirty="0">
              <a:solidFill>
                <a:schemeClr val="tx1">
                  <a:lumMod val="95000"/>
                  <a:lumOff val="5000"/>
                </a:schemeClr>
              </a:solidFill>
              <a:latin typeface="Abadi" panose="020B0604020104020204" pitchFamily="34" charset="0"/>
            </a:endParaRPr>
          </a:p>
          <a:p>
            <a:r>
              <a:rPr lang="en-US" dirty="0">
                <a:solidFill>
                  <a:schemeClr val="tx1">
                    <a:lumMod val="95000"/>
                    <a:lumOff val="5000"/>
                  </a:schemeClr>
                </a:solidFill>
                <a:latin typeface="Abadi" panose="020B0604020104020204" pitchFamily="34" charset="0"/>
              </a:rPr>
              <a:t>4.Upgrade</a:t>
            </a:r>
          </a:p>
          <a:p>
            <a:endParaRPr lang="en-US" dirty="0">
              <a:solidFill>
                <a:schemeClr val="tx1">
                  <a:lumMod val="95000"/>
                  <a:lumOff val="5000"/>
                </a:schemeClr>
              </a:solidFill>
              <a:latin typeface="Abadi" panose="020B0604020104020204" pitchFamily="34" charset="0"/>
            </a:endParaRPr>
          </a:p>
          <a:p>
            <a:r>
              <a:rPr lang="en-US" dirty="0">
                <a:solidFill>
                  <a:schemeClr val="tx1">
                    <a:lumMod val="95000"/>
                    <a:lumOff val="5000"/>
                  </a:schemeClr>
                </a:solidFill>
                <a:latin typeface="Abadi" panose="020B0604020104020204" pitchFamily="34" charset="0"/>
              </a:rPr>
              <a:t>5.Enhancement</a:t>
            </a:r>
          </a:p>
          <a:p>
            <a:endParaRPr lang="en-US" dirty="0">
              <a:solidFill>
                <a:schemeClr val="tx1">
                  <a:lumMod val="95000"/>
                  <a:lumOff val="5000"/>
                </a:schemeClr>
              </a:solidFill>
              <a:latin typeface="Abadi" panose="020B0604020104020204" pitchFamily="34" charset="0"/>
            </a:endParaRPr>
          </a:p>
          <a:p>
            <a:pPr marL="285750" indent="-285750">
              <a:buFont typeface="Arial" panose="020B0604020202020204" pitchFamily="34" charset="0"/>
              <a:buChar char="•"/>
            </a:pPr>
            <a:r>
              <a:rPr lang="en-US" dirty="0">
                <a:solidFill>
                  <a:schemeClr val="tx1">
                    <a:lumMod val="95000"/>
                    <a:lumOff val="5000"/>
                  </a:schemeClr>
                </a:solidFill>
                <a:latin typeface="Adobe Garamond Pro Bold" panose="02020702060506020403" pitchFamily="18" charset="0"/>
              </a:rPr>
              <a:t>IMPLEMENTATION:</a:t>
            </a:r>
          </a:p>
          <a:p>
            <a:r>
              <a:rPr lang="en-US" dirty="0">
                <a:solidFill>
                  <a:schemeClr val="tx1">
                    <a:lumMod val="95000"/>
                    <a:lumOff val="5000"/>
                  </a:schemeClr>
                </a:solidFill>
                <a:latin typeface="Adobe Garamond Pro Bold" panose="02020702060506020403" pitchFamily="18" charset="0"/>
              </a:rPr>
              <a:t>                                 SAP </a:t>
            </a:r>
            <a:r>
              <a:rPr lang="en-US" dirty="0">
                <a:solidFill>
                  <a:schemeClr val="tx1">
                    <a:lumMod val="95000"/>
                    <a:lumOff val="5000"/>
                  </a:schemeClr>
                </a:solidFill>
                <a:latin typeface="Abadi" panose="020B0604020104020204" pitchFamily="34" charset="0"/>
              </a:rPr>
              <a:t>software is like a window to monitor the operations of a business processing. And it is a integrated software for efficient management of business. In Implementation process new SAP software product will be installed in the company.</a:t>
            </a:r>
          </a:p>
          <a:p>
            <a:endParaRPr lang="en-US" dirty="0">
              <a:solidFill>
                <a:schemeClr val="tx1">
                  <a:lumMod val="95000"/>
                  <a:lumOff val="5000"/>
                </a:schemeClr>
              </a:solidFill>
              <a:latin typeface="Abadi" panose="020B0604020104020204" pitchFamily="34" charset="0"/>
            </a:endParaRPr>
          </a:p>
          <a:p>
            <a:pPr marL="285750" indent="-285750">
              <a:buFont typeface="Arial" panose="020B0604020202020204" pitchFamily="34" charset="0"/>
              <a:buChar char="•"/>
            </a:pPr>
            <a:r>
              <a:rPr lang="en-US" dirty="0">
                <a:solidFill>
                  <a:schemeClr val="tx1">
                    <a:lumMod val="95000"/>
                    <a:lumOff val="5000"/>
                  </a:schemeClr>
                </a:solidFill>
                <a:latin typeface="Adobe Garamond Pro Bold" panose="02020702060506020403" pitchFamily="18" charset="0"/>
              </a:rPr>
              <a:t>SUPPORT:</a:t>
            </a:r>
          </a:p>
          <a:p>
            <a:r>
              <a:rPr lang="en-US" dirty="0">
                <a:solidFill>
                  <a:schemeClr val="tx1">
                    <a:lumMod val="95000"/>
                    <a:lumOff val="5000"/>
                  </a:schemeClr>
                </a:solidFill>
                <a:latin typeface="Adobe Garamond Pro Bold" panose="02020702060506020403" pitchFamily="18" charset="0"/>
              </a:rPr>
              <a:t>                           </a:t>
            </a:r>
            <a:r>
              <a:rPr lang="en-US" dirty="0">
                <a:solidFill>
                  <a:schemeClr val="tx1">
                    <a:lumMod val="95000"/>
                    <a:lumOff val="5000"/>
                  </a:schemeClr>
                </a:solidFill>
                <a:latin typeface="Abadi" panose="020B0604020104020204" pitchFamily="34" charset="0"/>
              </a:rPr>
              <a:t>It is a kind of service providing dimension. Issues and errors like ticket solving will be done.</a:t>
            </a:r>
          </a:p>
          <a:p>
            <a:endParaRPr lang="en-US" dirty="0">
              <a:solidFill>
                <a:schemeClr val="tx1">
                  <a:lumMod val="95000"/>
                  <a:lumOff val="5000"/>
                </a:schemeClr>
              </a:solidFill>
              <a:latin typeface="Abadi" panose="020B0604020104020204" pitchFamily="34" charset="0"/>
            </a:endParaRPr>
          </a:p>
          <a:p>
            <a:r>
              <a:rPr lang="en-US" dirty="0">
                <a:solidFill>
                  <a:schemeClr val="tx1">
                    <a:lumMod val="95000"/>
                    <a:lumOff val="5000"/>
                  </a:schemeClr>
                </a:solidFill>
                <a:latin typeface="Adobe Garamond Pro Bold" panose="02020702060506020403" pitchFamily="18" charset="0"/>
              </a:rPr>
              <a:t>   </a:t>
            </a:r>
            <a:endParaRPr lang="en-US" dirty="0">
              <a:latin typeface="Adobe Garamond Pro Bold" panose="02020702060506020403" pitchFamily="18" charset="0"/>
            </a:endParaRPr>
          </a:p>
        </p:txBody>
      </p:sp>
    </p:spTree>
    <p:extLst>
      <p:ext uri="{BB962C8B-B14F-4D97-AF65-F5344CB8AC3E}">
        <p14:creationId xmlns:p14="http://schemas.microsoft.com/office/powerpoint/2010/main" val="1977885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B82AE3-049F-4A0C-8153-CEC3BE3FF5B5}"/>
              </a:ext>
            </a:extLst>
          </p:cNvPr>
          <p:cNvSpPr txBox="1"/>
          <p:nvPr/>
        </p:nvSpPr>
        <p:spPr>
          <a:xfrm>
            <a:off x="1210235" y="609600"/>
            <a:ext cx="10381130" cy="2646878"/>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dobe Garamond Pro Bold" panose="02020702060506020403" pitchFamily="18" charset="0"/>
              </a:rPr>
              <a:t>ROLLOUT:</a:t>
            </a:r>
          </a:p>
          <a:p>
            <a:r>
              <a:rPr lang="en-US" sz="2000" dirty="0">
                <a:latin typeface="Adobe Garamond Pro Bold" panose="02020702060506020403" pitchFamily="18" charset="0"/>
              </a:rPr>
              <a:t>           </a:t>
            </a:r>
            <a:r>
              <a:rPr lang="en-US" dirty="0">
                <a:latin typeface="Abadi" panose="020B0604020104020204" pitchFamily="34" charset="0"/>
              </a:rPr>
              <a:t>                      In this process implementation of business software SAP to various branches of Organization will be done.</a:t>
            </a:r>
          </a:p>
          <a:p>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 </a:t>
            </a:r>
            <a:r>
              <a:rPr lang="en-US" dirty="0">
                <a:latin typeface="Adobe Garamond Pro Bold" panose="02020702060506020403" pitchFamily="18" charset="0"/>
              </a:rPr>
              <a:t>UPGRADE:  </a:t>
            </a:r>
          </a:p>
          <a:p>
            <a:r>
              <a:rPr lang="en-US" dirty="0">
                <a:latin typeface="Adobe Garamond Pro Bold" panose="02020702060506020403" pitchFamily="18" charset="0"/>
              </a:rPr>
              <a:t>                                  </a:t>
            </a:r>
            <a:r>
              <a:rPr lang="en-US" dirty="0">
                <a:latin typeface="Abadi" panose="020B0604020104020204" pitchFamily="34" charset="0"/>
              </a:rPr>
              <a:t>Transforming the software from old version to new version.</a:t>
            </a:r>
          </a:p>
          <a:p>
            <a:endParaRPr lang="en-US" dirty="0">
              <a:latin typeface="Abadi" panose="020B0604020104020204" pitchFamily="34" charset="0"/>
            </a:endParaRPr>
          </a:p>
          <a:p>
            <a:pPr marL="285750" indent="-285750">
              <a:buFont typeface="Arial" panose="020B0604020202020204" pitchFamily="34" charset="0"/>
              <a:buChar char="•"/>
            </a:pPr>
            <a:r>
              <a:rPr lang="en-US" dirty="0">
                <a:latin typeface="Adobe Garamond Pro Bold" panose="02020702060506020403" pitchFamily="18" charset="0"/>
              </a:rPr>
              <a:t> ENHANCEMENT:     </a:t>
            </a:r>
          </a:p>
          <a:p>
            <a:r>
              <a:rPr lang="en-US" dirty="0">
                <a:latin typeface="Adobe Garamond Pro Bold" panose="02020702060506020403" pitchFamily="18" charset="0"/>
              </a:rPr>
              <a:t>                                           </a:t>
            </a:r>
            <a:r>
              <a:rPr lang="en-US" dirty="0">
                <a:latin typeface="Abadi" panose="020B0604020104020204" pitchFamily="34" charset="0"/>
              </a:rPr>
              <a:t>Adding additional features or modules in existing SAP screen.</a:t>
            </a:r>
            <a:endParaRPr lang="en-US" dirty="0">
              <a:latin typeface="Adobe Garamond Pro Bold" panose="02020702060506020403" pitchFamily="18" charset="0"/>
            </a:endParaRPr>
          </a:p>
        </p:txBody>
      </p:sp>
    </p:spTree>
    <p:extLst>
      <p:ext uri="{BB962C8B-B14F-4D97-AF65-F5344CB8AC3E}">
        <p14:creationId xmlns:p14="http://schemas.microsoft.com/office/powerpoint/2010/main" val="11526330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2F250A-1E66-411C-88C0-308BF9856726}"/>
              </a:ext>
            </a:extLst>
          </p:cNvPr>
          <p:cNvSpPr txBox="1"/>
          <p:nvPr/>
        </p:nvSpPr>
        <p:spPr>
          <a:xfrm>
            <a:off x="1461247" y="833717"/>
            <a:ext cx="9959788" cy="5878532"/>
          </a:xfrm>
          <a:prstGeom prst="rect">
            <a:avLst/>
          </a:prstGeom>
          <a:noFill/>
        </p:spPr>
        <p:txBody>
          <a:bodyPr wrap="square" rtlCol="0">
            <a:spAutoFit/>
          </a:bodyPr>
          <a:lstStyle/>
          <a:p>
            <a:endParaRPr lang="en-US" sz="2800" dirty="0"/>
          </a:p>
          <a:p>
            <a:endParaRPr lang="en-US" sz="2800" dirty="0"/>
          </a:p>
          <a:p>
            <a:endParaRPr lang="en-US" sz="2800" dirty="0"/>
          </a:p>
          <a:p>
            <a:endParaRPr lang="en-US" sz="2800" dirty="0"/>
          </a:p>
          <a:p>
            <a:endParaRPr lang="en-US" sz="2800" dirty="0"/>
          </a:p>
          <a:p>
            <a:r>
              <a:rPr lang="en-US" sz="2800"/>
              <a:t>                                    </a:t>
            </a:r>
            <a:r>
              <a:rPr lang="en-US" sz="4000">
                <a:latin typeface="Arial Black" panose="020B0A04020102020204" pitchFamily="34" charset="0"/>
              </a:rPr>
              <a:t>THANK YOU</a:t>
            </a:r>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p:txBody>
      </p:sp>
    </p:spTree>
    <p:extLst>
      <p:ext uri="{BB962C8B-B14F-4D97-AF65-F5344CB8AC3E}">
        <p14:creationId xmlns:p14="http://schemas.microsoft.com/office/powerpoint/2010/main" val="891740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AE7A6A-D394-47FC-B90E-6FDF7BDBE222}"/>
              </a:ext>
            </a:extLst>
          </p:cNvPr>
          <p:cNvSpPr txBox="1"/>
          <p:nvPr/>
        </p:nvSpPr>
        <p:spPr>
          <a:xfrm>
            <a:off x="1413163" y="794326"/>
            <a:ext cx="10335491" cy="9140964"/>
          </a:xfrm>
          <a:prstGeom prst="rect">
            <a:avLst/>
          </a:prstGeom>
          <a:noFill/>
        </p:spPr>
        <p:txBody>
          <a:bodyPr wrap="square" rtlCol="0">
            <a:spAutoFit/>
          </a:bodyPr>
          <a:lstStyle/>
          <a:p>
            <a:r>
              <a:rPr lang="en-US" sz="2800" b="1" dirty="0">
                <a:latin typeface="Adobe Garamond Pro Bold" panose="02020702060506020403" pitchFamily="18" charset="0"/>
              </a:rPr>
              <a:t>FINANCIAL ACCOUNTING AND CONTROLLING(FICO)</a:t>
            </a:r>
          </a:p>
          <a:p>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a:p>
            <a:r>
              <a:rPr lang="en-US" sz="2800" b="1" dirty="0">
                <a:latin typeface="Adobe Garamond Pro Bold" panose="02020702060506020403" pitchFamily="18" charset="0"/>
              </a:rPr>
              <a:t>    Agenda</a:t>
            </a:r>
            <a:endParaRPr lang="en-US" b="1" dirty="0">
              <a:latin typeface="Arial Rounded MT Bold" panose="020F0704030504030204" pitchFamily="34" charset="0"/>
            </a:endParaRPr>
          </a:p>
          <a:p>
            <a:pPr marL="457200" indent="-457200">
              <a:buFont typeface="Arial" panose="020B0604020202020204" pitchFamily="34" charset="0"/>
              <a:buChar char="•"/>
            </a:pPr>
            <a:r>
              <a:rPr lang="en-US" sz="2800" b="1" dirty="0">
                <a:latin typeface="Adobe Garamond Pro Bold" panose="02020702060506020403" pitchFamily="18" charset="0"/>
              </a:rPr>
              <a:t>Introduction</a:t>
            </a:r>
          </a:p>
          <a:p>
            <a:pPr marL="457200" indent="-457200">
              <a:buFont typeface="Arial" panose="020B0604020202020204" pitchFamily="34" charset="0"/>
              <a:buChar char="•"/>
            </a:pPr>
            <a:r>
              <a:rPr lang="en-US" sz="2800" b="1" dirty="0">
                <a:latin typeface="Adobe Garamond Pro Bold" panose="02020702060506020403" pitchFamily="18" charset="0"/>
              </a:rPr>
              <a:t>FI modules</a:t>
            </a:r>
          </a:p>
          <a:p>
            <a:pPr marL="457200" indent="-457200">
              <a:buFont typeface="Arial" panose="020B0604020202020204" pitchFamily="34" charset="0"/>
              <a:buChar char="•"/>
            </a:pPr>
            <a:r>
              <a:rPr lang="en-US" sz="2800" b="1" dirty="0">
                <a:latin typeface="Adobe Garamond Pro Bold" panose="02020702060506020403" pitchFamily="18" charset="0"/>
              </a:rPr>
              <a:t>CO modules</a:t>
            </a:r>
          </a:p>
          <a:p>
            <a:pPr marL="457200" indent="-457200">
              <a:buFont typeface="Arial" panose="020B0604020202020204" pitchFamily="34" charset="0"/>
              <a:buChar char="•"/>
            </a:pPr>
            <a:r>
              <a:rPr lang="en-US" sz="2800" b="1" dirty="0">
                <a:latin typeface="Adobe Garamond Pro Bold" panose="02020702060506020403" pitchFamily="18" charset="0"/>
              </a:rPr>
              <a:t>ERP- Enterprise Resource Planning</a:t>
            </a:r>
          </a:p>
          <a:p>
            <a:pPr marL="457200" indent="-457200">
              <a:buFont typeface="Arial" panose="020B0604020202020204" pitchFamily="34" charset="0"/>
              <a:buChar char="•"/>
            </a:pPr>
            <a:r>
              <a:rPr lang="en-US" sz="2800" b="1" dirty="0">
                <a:latin typeface="Adobe Garamond Pro Bold" panose="02020702060506020403" pitchFamily="18" charset="0"/>
              </a:rPr>
              <a:t>Modules of SAP</a:t>
            </a:r>
          </a:p>
          <a:p>
            <a:pPr marL="457200" indent="-457200">
              <a:buFont typeface="Arial" panose="020B0604020202020204" pitchFamily="34" charset="0"/>
              <a:buChar char="•"/>
            </a:pPr>
            <a:r>
              <a:rPr lang="en-US" sz="2800" b="1" dirty="0">
                <a:latin typeface="Adobe Garamond Pro Bold" panose="02020702060506020403" pitchFamily="18" charset="0"/>
              </a:rPr>
              <a:t>Types of Projects</a:t>
            </a:r>
          </a:p>
          <a:p>
            <a:endParaRPr lang="en-US" sz="2800" b="1" dirty="0">
              <a:latin typeface="Adobe Garamond Pro Bold" panose="02020702060506020403" pitchFamily="18" charset="0"/>
            </a:endParaRPr>
          </a:p>
          <a:p>
            <a:pPr marL="457200" indent="-457200">
              <a:buFont typeface="Arial" panose="020B0604020202020204" pitchFamily="34" charset="0"/>
              <a:buChar char="•"/>
            </a:pPr>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a:p>
            <a:endParaRPr lang="en-US" sz="2800" b="1" dirty="0">
              <a:latin typeface="Adobe Garamond Pro Bold" panose="02020702060506020403" pitchFamily="18" charset="0"/>
            </a:endParaRPr>
          </a:p>
        </p:txBody>
      </p:sp>
    </p:spTree>
    <p:extLst>
      <p:ext uri="{BB962C8B-B14F-4D97-AF65-F5344CB8AC3E}">
        <p14:creationId xmlns:p14="http://schemas.microsoft.com/office/powerpoint/2010/main" val="884652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756B3D-C712-4A77-99A2-B149C7B6DDED}"/>
              </a:ext>
            </a:extLst>
          </p:cNvPr>
          <p:cNvSpPr txBox="1"/>
          <p:nvPr/>
        </p:nvSpPr>
        <p:spPr>
          <a:xfrm>
            <a:off x="1246909" y="563418"/>
            <a:ext cx="10381673" cy="6032421"/>
          </a:xfrm>
          <a:prstGeom prst="rect">
            <a:avLst/>
          </a:prstGeom>
          <a:noFill/>
        </p:spPr>
        <p:txBody>
          <a:bodyPr wrap="square" rtlCol="0">
            <a:spAutoFit/>
          </a:bodyPr>
          <a:lstStyle/>
          <a:p>
            <a:r>
              <a:rPr lang="en-US" sz="2400" dirty="0">
                <a:latin typeface="Adobe Garamond Pro Bold" panose="02020702060506020403" pitchFamily="18" charset="0"/>
              </a:rPr>
              <a:t>Introduction:</a:t>
            </a:r>
          </a:p>
          <a:p>
            <a:endParaRPr lang="en-US" sz="1400" dirty="0">
              <a:latin typeface="Abadi" panose="020B0604020104020204" pitchFamily="34" charset="0"/>
            </a:endParaRPr>
          </a:p>
          <a:p>
            <a:r>
              <a:rPr lang="en-US" sz="1400" dirty="0">
                <a:latin typeface="Abadi" panose="020B0604020104020204" pitchFamily="34" charset="0"/>
              </a:rPr>
              <a:t>                    </a:t>
            </a:r>
            <a:r>
              <a:rPr lang="en-US" sz="2400" dirty="0">
                <a:latin typeface="Abadi" panose="020B0604020104020204" pitchFamily="34" charset="0"/>
              </a:rPr>
              <a:t>In this world resource planning is very crucial since it drives the distribution of resources to entire civilization for sustaining proper growth and enhancements .The term “</a:t>
            </a:r>
            <a:r>
              <a:rPr lang="en-US" sz="2400" dirty="0">
                <a:solidFill>
                  <a:srgbClr val="FF0000"/>
                </a:solidFill>
                <a:latin typeface="Abadi" panose="020B0604020104020204" pitchFamily="34" charset="0"/>
              </a:rPr>
              <a:t>Finance</a:t>
            </a:r>
            <a:r>
              <a:rPr lang="en-US" sz="2400" dirty="0">
                <a:latin typeface="Abadi" panose="020B0604020104020204" pitchFamily="34" charset="0"/>
              </a:rPr>
              <a:t>” generally comes into play here, which usually denotes </a:t>
            </a:r>
            <a:r>
              <a:rPr lang="en-US" sz="2400" dirty="0">
                <a:solidFill>
                  <a:srgbClr val="C00000"/>
                </a:solidFill>
                <a:latin typeface="Abadi" panose="020B0604020104020204" pitchFamily="34" charset="0"/>
              </a:rPr>
              <a:t>“money”. </a:t>
            </a:r>
            <a:r>
              <a:rPr lang="en-US" sz="2400" dirty="0">
                <a:latin typeface="Abadi" panose="020B0604020104020204" pitchFamily="34" charset="0"/>
              </a:rPr>
              <a:t>Money is a tool for ensuring proper legitimate flow of products and services among people.</a:t>
            </a:r>
            <a:r>
              <a:rPr lang="en-US" sz="2400" dirty="0">
                <a:solidFill>
                  <a:schemeClr val="tx2"/>
                </a:solidFill>
                <a:latin typeface="Adobe Garamond Pro Bold" panose="02020702060506020403" pitchFamily="18" charset="0"/>
              </a:rPr>
              <a:t> </a:t>
            </a:r>
            <a:r>
              <a:rPr lang="en-US" sz="2400" dirty="0">
                <a:solidFill>
                  <a:schemeClr val="tx2"/>
                </a:solidFill>
                <a:latin typeface="Abadi" panose="020B0604020104020204" pitchFamily="34" charset="0"/>
              </a:rPr>
              <a:t>Another terminology that follows financing is “</a:t>
            </a:r>
            <a:r>
              <a:rPr lang="en-US" sz="2400" dirty="0">
                <a:solidFill>
                  <a:srgbClr val="002060"/>
                </a:solidFill>
                <a:latin typeface="Abadi" panose="020B0604020104020204" pitchFamily="34" charset="0"/>
              </a:rPr>
              <a:t>Business</a:t>
            </a:r>
            <a:r>
              <a:rPr lang="en-US" sz="2000" dirty="0">
                <a:latin typeface="Abadi" panose="020B0604020104020204" pitchFamily="34" charset="0"/>
              </a:rPr>
              <a:t>”.     </a:t>
            </a:r>
          </a:p>
          <a:p>
            <a:r>
              <a:rPr lang="en-US" sz="2000" dirty="0">
                <a:latin typeface="Abadi" panose="020B0604020104020204" pitchFamily="34" charset="0"/>
              </a:rPr>
              <a:t>                                            </a:t>
            </a:r>
          </a:p>
          <a:p>
            <a:r>
              <a:rPr lang="en-US" sz="2000" dirty="0">
                <a:latin typeface="Abadi" panose="020B0604020104020204" pitchFamily="34" charset="0"/>
              </a:rPr>
              <a:t>                                          </a:t>
            </a:r>
            <a:r>
              <a:rPr lang="en-US" sz="2400" dirty="0">
                <a:latin typeface="Abadi" panose="020B0604020104020204" pitchFamily="34" charset="0"/>
              </a:rPr>
              <a:t>Business is a commercial activity in which an </a:t>
            </a:r>
            <a:r>
              <a:rPr lang="en-US" sz="2400" dirty="0" err="1">
                <a:latin typeface="Abadi" panose="020B0604020104020204" pitchFamily="34" charset="0"/>
              </a:rPr>
              <a:t>organisation</a:t>
            </a:r>
            <a:r>
              <a:rPr lang="en-US" sz="2400" dirty="0">
                <a:latin typeface="Abadi" panose="020B0604020104020204" pitchFamily="34" charset="0"/>
              </a:rPr>
              <a:t> provide products and services for people in exchange of money.</a:t>
            </a:r>
          </a:p>
          <a:p>
            <a:r>
              <a:rPr lang="en-US" sz="2400" dirty="0">
                <a:latin typeface="Abadi" panose="020B0604020104020204" pitchFamily="34" charset="0"/>
              </a:rPr>
              <a:t>Since business processes involves many stages it requires proper investments for the sustained continuation of the business organization’s process. Thus the module “</a:t>
            </a:r>
            <a:r>
              <a:rPr lang="en-US" sz="2400" dirty="0">
                <a:solidFill>
                  <a:schemeClr val="accent5">
                    <a:lumMod val="50000"/>
                  </a:schemeClr>
                </a:solidFill>
                <a:latin typeface="Abadi" panose="020B0604020104020204" pitchFamily="34" charset="0"/>
              </a:rPr>
              <a:t>FICO” </a:t>
            </a:r>
            <a:r>
              <a:rPr lang="en-US" sz="2400" dirty="0">
                <a:latin typeface="Abadi" panose="020B0604020104020204" pitchFamily="34" charset="0"/>
              </a:rPr>
              <a:t>plays a justified supportive role in business organization.</a:t>
            </a:r>
          </a:p>
          <a:p>
            <a:r>
              <a:rPr lang="en-US" sz="2400" dirty="0">
                <a:latin typeface="Abadi" panose="020B0604020104020204" pitchFamily="34" charset="0"/>
              </a:rPr>
              <a:t>                                   </a:t>
            </a:r>
          </a:p>
          <a:p>
            <a:endParaRPr lang="en-US" sz="2000" dirty="0">
              <a:latin typeface="Abadi" panose="020B0604020104020204" pitchFamily="34" charset="0"/>
            </a:endParaRPr>
          </a:p>
          <a:p>
            <a:r>
              <a:rPr lang="en-US" sz="2000" dirty="0">
                <a:latin typeface="Abadi" panose="020B0604020104020204" pitchFamily="34" charset="0"/>
              </a:rPr>
              <a:t>                                                      </a:t>
            </a:r>
          </a:p>
        </p:txBody>
      </p:sp>
    </p:spTree>
    <p:extLst>
      <p:ext uri="{BB962C8B-B14F-4D97-AF65-F5344CB8AC3E}">
        <p14:creationId xmlns:p14="http://schemas.microsoft.com/office/powerpoint/2010/main" val="172040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612439-B691-4CF4-99DD-3E8CF646A24D}"/>
              </a:ext>
            </a:extLst>
          </p:cNvPr>
          <p:cNvSpPr txBox="1"/>
          <p:nvPr/>
        </p:nvSpPr>
        <p:spPr>
          <a:xfrm>
            <a:off x="833718" y="618565"/>
            <a:ext cx="11286564" cy="5201424"/>
          </a:xfrm>
          <a:prstGeom prst="rect">
            <a:avLst/>
          </a:prstGeom>
          <a:noFill/>
        </p:spPr>
        <p:txBody>
          <a:bodyPr wrap="square" rtlCol="0">
            <a:spAutoFit/>
          </a:bodyPr>
          <a:lstStyle/>
          <a:p>
            <a:r>
              <a:rPr lang="en-US" sz="2400" dirty="0">
                <a:latin typeface="Adobe Garamond Pro Bold" panose="02020702060506020403" pitchFamily="18" charset="0"/>
              </a:rPr>
              <a:t>FI(Financial and Accounting) Modules:</a:t>
            </a:r>
          </a:p>
          <a:p>
            <a:r>
              <a:rPr lang="en-US" sz="2000" dirty="0">
                <a:latin typeface="Abadi" panose="020B0604020104020204" pitchFamily="34" charset="0"/>
              </a:rPr>
              <a:t>                                   </a:t>
            </a:r>
          </a:p>
          <a:p>
            <a:r>
              <a:rPr lang="en-US" sz="2000" dirty="0">
                <a:latin typeface="Abadi" panose="020B0604020104020204" pitchFamily="34" charset="0"/>
              </a:rPr>
              <a:t>                                                   </a:t>
            </a:r>
            <a:r>
              <a:rPr lang="en-US" sz="2400" dirty="0">
                <a:latin typeface="Abadi" panose="020B0604020104020204" pitchFamily="34" charset="0"/>
              </a:rPr>
              <a:t>There are five FI modules in SAP(Systems Applications products) in data processing. They are</a:t>
            </a:r>
          </a:p>
          <a:p>
            <a:endParaRPr lang="en-US" sz="2400" dirty="0">
              <a:latin typeface="Abadi" panose="020B0604020104020204" pitchFamily="34" charset="0"/>
            </a:endParaRPr>
          </a:p>
          <a:p>
            <a:r>
              <a:rPr lang="en-US" sz="2400" dirty="0">
                <a:latin typeface="Abadi" panose="020B0604020104020204" pitchFamily="34" charset="0"/>
              </a:rPr>
              <a:t>1.General Ledger</a:t>
            </a:r>
          </a:p>
          <a:p>
            <a:endParaRPr lang="en-US" sz="2400" dirty="0">
              <a:latin typeface="Abadi" panose="020B0604020104020204" pitchFamily="34" charset="0"/>
            </a:endParaRPr>
          </a:p>
          <a:p>
            <a:r>
              <a:rPr lang="en-US" sz="2400" dirty="0">
                <a:latin typeface="Abadi" panose="020B0604020104020204" pitchFamily="34" charset="0"/>
              </a:rPr>
              <a:t>2.Accounts Payable</a:t>
            </a:r>
          </a:p>
          <a:p>
            <a:endParaRPr lang="en-US" sz="2400" dirty="0">
              <a:latin typeface="Abadi" panose="020B0604020104020204" pitchFamily="34" charset="0"/>
            </a:endParaRPr>
          </a:p>
          <a:p>
            <a:r>
              <a:rPr lang="en-US" sz="2400" dirty="0">
                <a:latin typeface="Abadi" panose="020B0604020104020204" pitchFamily="34" charset="0"/>
              </a:rPr>
              <a:t>3.Accounts Receivable</a:t>
            </a:r>
          </a:p>
          <a:p>
            <a:endParaRPr lang="en-US" sz="2400" dirty="0">
              <a:latin typeface="Abadi" panose="020B0604020104020204" pitchFamily="34" charset="0"/>
            </a:endParaRPr>
          </a:p>
          <a:p>
            <a:r>
              <a:rPr lang="en-US" sz="2400" dirty="0">
                <a:latin typeface="Abadi" panose="020B0604020104020204" pitchFamily="34" charset="0"/>
              </a:rPr>
              <a:t>4.Asset Accounting</a:t>
            </a:r>
          </a:p>
          <a:p>
            <a:endParaRPr lang="en-US" sz="2400" dirty="0">
              <a:latin typeface="Abadi" panose="020B0604020104020204" pitchFamily="34" charset="0"/>
            </a:endParaRPr>
          </a:p>
          <a:p>
            <a:r>
              <a:rPr lang="en-US" sz="2400" dirty="0">
                <a:latin typeface="Abadi" panose="020B0604020104020204" pitchFamily="34" charset="0"/>
              </a:rPr>
              <a:t>5.Bank Accounting</a:t>
            </a:r>
          </a:p>
        </p:txBody>
      </p:sp>
    </p:spTree>
    <p:extLst>
      <p:ext uri="{BB962C8B-B14F-4D97-AF65-F5344CB8AC3E}">
        <p14:creationId xmlns:p14="http://schemas.microsoft.com/office/powerpoint/2010/main" val="3729643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A1F352-19AF-40E9-B317-72C617422F51}"/>
              </a:ext>
            </a:extLst>
          </p:cNvPr>
          <p:cNvSpPr txBox="1"/>
          <p:nvPr/>
        </p:nvSpPr>
        <p:spPr>
          <a:xfrm>
            <a:off x="753035" y="815788"/>
            <a:ext cx="11035553" cy="7755969"/>
          </a:xfrm>
          <a:prstGeom prst="rect">
            <a:avLst/>
          </a:prstGeom>
          <a:noFill/>
        </p:spPr>
        <p:txBody>
          <a:bodyPr wrap="square" rtlCol="0">
            <a:spAutoFit/>
          </a:bodyPr>
          <a:lstStyle/>
          <a:p>
            <a:r>
              <a:rPr lang="en-US" dirty="0">
                <a:latin typeface="Adobe Garamond Pro Bold" panose="02020702060506020403" pitchFamily="18" charset="0"/>
              </a:rPr>
              <a:t>1</a:t>
            </a:r>
            <a:r>
              <a:rPr lang="en-US" dirty="0">
                <a:solidFill>
                  <a:schemeClr val="accent6">
                    <a:lumMod val="75000"/>
                  </a:schemeClr>
                </a:solidFill>
                <a:latin typeface="Abadi" panose="020B0604020104020204" pitchFamily="34" charset="0"/>
              </a:rPr>
              <a:t>.</a:t>
            </a:r>
            <a:r>
              <a:rPr lang="en-US" dirty="0">
                <a:solidFill>
                  <a:schemeClr val="accent6">
                    <a:lumMod val="50000"/>
                  </a:schemeClr>
                </a:solidFill>
                <a:latin typeface="Adobe Garamond Pro Bold" panose="02020702060506020403" pitchFamily="18" charset="0"/>
              </a:rPr>
              <a:t>GENERAL LEDGER:</a:t>
            </a:r>
          </a:p>
          <a:p>
            <a:r>
              <a:rPr lang="en-US" dirty="0">
                <a:solidFill>
                  <a:schemeClr val="accent6">
                    <a:lumMod val="50000"/>
                  </a:schemeClr>
                </a:solidFill>
                <a:latin typeface="Adobe Garamond Pro Bold" panose="02020702060506020403" pitchFamily="18" charset="0"/>
              </a:rPr>
              <a:t>                                               </a:t>
            </a:r>
            <a:r>
              <a:rPr lang="en-US" dirty="0">
                <a:solidFill>
                  <a:schemeClr val="tx2"/>
                </a:solidFill>
                <a:latin typeface="Abadi" panose="020B0604020104020204" pitchFamily="34" charset="0"/>
              </a:rPr>
              <a:t>The general ledger is the backbone of any accounting system which holds financial data for an organization. It is the central repository for accounting data transferred from all subledgers.</a:t>
            </a:r>
          </a:p>
          <a:p>
            <a:r>
              <a:rPr lang="en-US" dirty="0">
                <a:solidFill>
                  <a:schemeClr val="tx2"/>
                </a:solidFill>
                <a:latin typeface="Abadi" panose="020B0604020104020204" pitchFamily="34" charset="0"/>
              </a:rPr>
              <a:t>                                       Transactions based on source documents are recorded in the appropriate subledger(payroll ,cash ,inventory ,receivables ,payables ,fixed assets).The subledger activity is then posted as debits and credits to the appropriate accounts in the general ledger. The listing of the account names is called chart of accounts. The extraction of account balances is called a trial balance. The purpose of trial balance is to ensure that the value of all debit value balances equal the total of all the credit value balances, and that the individual balances per account or per group of accounts make sense.</a:t>
            </a:r>
          </a:p>
          <a:p>
            <a:endParaRPr lang="en-US" dirty="0">
              <a:solidFill>
                <a:schemeClr val="accent6">
                  <a:lumMod val="75000"/>
                </a:schemeClr>
              </a:solidFill>
              <a:latin typeface="Adobe Garamond Pro Bold" panose="02020702060506020403" pitchFamily="18" charset="0"/>
            </a:endParaRPr>
          </a:p>
          <a:p>
            <a:r>
              <a:rPr lang="en-US" dirty="0">
                <a:latin typeface="Adobe Garamond Pro Bold" panose="02020702060506020403" pitchFamily="18" charset="0"/>
              </a:rPr>
              <a:t>2.</a:t>
            </a:r>
            <a:r>
              <a:rPr lang="en-US" dirty="0">
                <a:solidFill>
                  <a:srgbClr val="0070C0"/>
                </a:solidFill>
                <a:latin typeface="Adobe Garamond Pro Bold" panose="02020702060506020403" pitchFamily="18" charset="0"/>
              </a:rPr>
              <a:t>ACCOUNTS PAYABLE:       </a:t>
            </a:r>
            <a:r>
              <a:rPr lang="en-US" dirty="0">
                <a:solidFill>
                  <a:schemeClr val="tx2"/>
                </a:solidFill>
                <a:latin typeface="Abadi" panose="020B0604020104020204" pitchFamily="34" charset="0"/>
              </a:rPr>
              <a:t>Accounts Payable or AP is an amount that a company needs to give to vendors</a:t>
            </a:r>
          </a:p>
          <a:p>
            <a:r>
              <a:rPr lang="en-US" dirty="0">
                <a:solidFill>
                  <a:schemeClr val="tx2"/>
                </a:solidFill>
                <a:latin typeface="Abadi" panose="020B0604020104020204" pitchFamily="34" charset="0"/>
              </a:rPr>
              <a:t>for goods and services purchased on credit. It has to be paid off to its creditors or suppliers within a period.</a:t>
            </a:r>
          </a:p>
          <a:p>
            <a:r>
              <a:rPr lang="en-US" dirty="0">
                <a:solidFill>
                  <a:schemeClr val="tx2"/>
                </a:solidFill>
                <a:latin typeface="Abadi" panose="020B0604020104020204" pitchFamily="34" charset="0"/>
              </a:rPr>
              <a:t>Accounts payable is a type of existing liability of a company. In other words, we can say that accounts payable is due money which the company has to pay to the vendors or suppliers for goods or services received that have not yet been paid for. It is a short-term debt payment that needs to be paid to avoid default.</a:t>
            </a:r>
          </a:p>
          <a:p>
            <a:endParaRPr lang="en-US" dirty="0">
              <a:solidFill>
                <a:schemeClr val="tx2"/>
              </a:solidFill>
              <a:latin typeface="Abadi" panose="020B0604020104020204" pitchFamily="34" charset="0"/>
            </a:endParaRPr>
          </a:p>
          <a:p>
            <a:r>
              <a:rPr lang="en-US" dirty="0">
                <a:solidFill>
                  <a:schemeClr val="tx2"/>
                </a:solidFill>
                <a:latin typeface="Adobe Garamond Pro Bold" panose="02020702060506020403" pitchFamily="18" charset="0"/>
              </a:rPr>
              <a:t>3.ACCOUNTS RECEIVABLE:  </a:t>
            </a:r>
            <a:r>
              <a:rPr lang="en-US" dirty="0">
                <a:solidFill>
                  <a:schemeClr val="tx2"/>
                </a:solidFill>
                <a:latin typeface="Abadi" panose="020B0604020104020204" pitchFamily="34" charset="0"/>
              </a:rPr>
              <a:t>Accounts Receivable(AR) is the proceeds or payment which the company will receive from its customers who have purchased its goods and services on credit. Usually the credit period is short ranging form few days to months or in some cases may be a year.</a:t>
            </a:r>
            <a:r>
              <a:rPr lang="en-US" dirty="0">
                <a:solidFill>
                  <a:schemeClr val="tx2"/>
                </a:solidFill>
                <a:latin typeface="Adobe Garamond Pro Bold" panose="02020702060506020403" pitchFamily="18" charset="0"/>
              </a:rPr>
              <a:t>  </a:t>
            </a:r>
          </a:p>
          <a:p>
            <a:endParaRPr lang="en-US" dirty="0">
              <a:solidFill>
                <a:schemeClr val="tx2"/>
              </a:solidFill>
              <a:latin typeface="Abadi" panose="020B0604020104020204" pitchFamily="34" charset="0"/>
            </a:endParaRPr>
          </a:p>
          <a:p>
            <a:endParaRPr lang="en-US" dirty="0">
              <a:solidFill>
                <a:srgbClr val="0070C0"/>
              </a:solidFill>
              <a:latin typeface="Adobe Garamond Pro Bold" panose="02020702060506020403" pitchFamily="18" charset="0"/>
            </a:endParaRPr>
          </a:p>
          <a:p>
            <a:r>
              <a:rPr lang="en-US" dirty="0">
                <a:solidFill>
                  <a:srgbClr val="0070C0"/>
                </a:solidFill>
                <a:latin typeface="Adobe Garamond Pro Bold" panose="02020702060506020403" pitchFamily="18" charset="0"/>
              </a:rPr>
              <a:t>                                                    </a:t>
            </a:r>
          </a:p>
          <a:p>
            <a:r>
              <a:rPr lang="en-US" dirty="0">
                <a:solidFill>
                  <a:srgbClr val="0070C0"/>
                </a:solidFill>
                <a:latin typeface="Adobe Garamond Pro Bold" panose="02020702060506020403" pitchFamily="18" charset="0"/>
              </a:rPr>
              <a:t>                                                 </a:t>
            </a:r>
          </a:p>
          <a:p>
            <a:r>
              <a:rPr lang="en-US" dirty="0">
                <a:latin typeface="Adobe Garamond Pro Bold" panose="02020702060506020403" pitchFamily="18" charset="0"/>
              </a:rPr>
              <a:t>  </a:t>
            </a:r>
            <a:r>
              <a:rPr lang="en-US" dirty="0">
                <a:latin typeface="Abadi" panose="020B0604020104020204" pitchFamily="34" charset="0"/>
              </a:rPr>
              <a:t>    </a:t>
            </a:r>
            <a:r>
              <a:rPr lang="en-US" sz="2800" dirty="0">
                <a:latin typeface="Adobe Garamond Pro Bold" panose="02020702060506020403" pitchFamily="18" charset="0"/>
              </a:rPr>
              <a:t>   </a:t>
            </a:r>
          </a:p>
          <a:p>
            <a:endParaRPr lang="en-US" sz="2800" dirty="0">
              <a:latin typeface="Adobe Garamond Pro Bold" panose="02020702060506020403" pitchFamily="18" charset="0"/>
            </a:endParaRPr>
          </a:p>
          <a:p>
            <a:r>
              <a:rPr lang="en-US" sz="2800" dirty="0">
                <a:latin typeface="Adobe Garamond Pro Bold" panose="02020702060506020403" pitchFamily="18" charset="0"/>
              </a:rPr>
              <a:t>                                           </a:t>
            </a:r>
            <a:endParaRPr lang="en-US" sz="2400" dirty="0">
              <a:latin typeface="Abadi" panose="020B0604020104020204" pitchFamily="34" charset="0"/>
            </a:endParaRPr>
          </a:p>
        </p:txBody>
      </p:sp>
    </p:spTree>
    <p:extLst>
      <p:ext uri="{BB962C8B-B14F-4D97-AF65-F5344CB8AC3E}">
        <p14:creationId xmlns:p14="http://schemas.microsoft.com/office/powerpoint/2010/main" val="4279942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35B1A3-81B7-49BB-9AFD-E55EE8B701F4}"/>
              </a:ext>
            </a:extLst>
          </p:cNvPr>
          <p:cNvSpPr txBox="1"/>
          <p:nvPr/>
        </p:nvSpPr>
        <p:spPr>
          <a:xfrm>
            <a:off x="941293" y="788894"/>
            <a:ext cx="10694895" cy="3139321"/>
          </a:xfrm>
          <a:prstGeom prst="rect">
            <a:avLst/>
          </a:prstGeom>
          <a:noFill/>
        </p:spPr>
        <p:txBody>
          <a:bodyPr wrap="square" rtlCol="0">
            <a:spAutoFit/>
          </a:bodyPr>
          <a:lstStyle/>
          <a:p>
            <a:r>
              <a:rPr lang="en-US" dirty="0">
                <a:latin typeface="Adobe Garamond Pro Bold" panose="02020702060506020403" pitchFamily="18" charset="0"/>
              </a:rPr>
              <a:t>4.</a:t>
            </a:r>
            <a:r>
              <a:rPr lang="en-US" dirty="0">
                <a:solidFill>
                  <a:srgbClr val="92D050"/>
                </a:solidFill>
                <a:latin typeface="Adobe Garamond Pro Bold" panose="02020702060506020403" pitchFamily="18" charset="0"/>
              </a:rPr>
              <a:t>ASSET ACCOUNTING:</a:t>
            </a:r>
          </a:p>
          <a:p>
            <a:r>
              <a:rPr lang="en-US" dirty="0">
                <a:solidFill>
                  <a:srgbClr val="92D050"/>
                </a:solidFill>
                <a:latin typeface="Adobe Garamond Pro Bold" panose="02020702060506020403" pitchFamily="18" charset="0"/>
              </a:rPr>
              <a:t>                                                </a:t>
            </a:r>
            <a:r>
              <a:rPr lang="en-US" dirty="0">
                <a:latin typeface="Abadi" panose="020B0604020104020204" pitchFamily="34" charset="0"/>
              </a:rPr>
              <a:t>An asset is anything that has current or future economic value to business. Essentially, for businesses, assets include everything controlled and owned by the company that’s currently valuable or could provide monetary benefit in the future. Examples include patents, machinery, and investments.  </a:t>
            </a:r>
          </a:p>
          <a:p>
            <a:endParaRPr lang="en-US" dirty="0">
              <a:latin typeface="Abadi" panose="020B0604020104020204" pitchFamily="34" charset="0"/>
            </a:endParaRPr>
          </a:p>
          <a:p>
            <a:r>
              <a:rPr lang="en-US" dirty="0">
                <a:latin typeface="Adobe Garamond Pro Bold" panose="02020702060506020403" pitchFamily="18" charset="0"/>
              </a:rPr>
              <a:t>5.</a:t>
            </a:r>
            <a:r>
              <a:rPr lang="en-US" dirty="0">
                <a:solidFill>
                  <a:srgbClr val="FFC000"/>
                </a:solidFill>
                <a:latin typeface="Adobe Garamond Pro Bold" panose="02020702060506020403" pitchFamily="18" charset="0"/>
              </a:rPr>
              <a:t>BANK ACCOUNTING: </a:t>
            </a:r>
          </a:p>
          <a:p>
            <a:r>
              <a:rPr lang="en-US" dirty="0">
                <a:latin typeface="Adobe Garamond Pro Bold" panose="02020702060506020403" pitchFamily="18" charset="0"/>
              </a:rPr>
              <a:t>                                                </a:t>
            </a:r>
          </a:p>
          <a:p>
            <a:r>
              <a:rPr lang="en-US" dirty="0">
                <a:latin typeface="Adobe Garamond Pro Bold" panose="02020702060506020403" pitchFamily="18" charset="0"/>
              </a:rPr>
              <a:t>                                               </a:t>
            </a:r>
            <a:r>
              <a:rPr lang="en-US" dirty="0">
                <a:latin typeface="Abadi" panose="020B0604020104020204" pitchFamily="34" charset="0"/>
              </a:rPr>
              <a:t>Bank Accounting includes preparation of permanent records for every transaction. Therefore the statement of bank shows a general picture of the accounts of bank while the different books of accounts offer a detailed analysis of the items.</a:t>
            </a:r>
            <a:endParaRPr lang="en-US" dirty="0">
              <a:latin typeface="Adobe Garamond Pro Bold" panose="02020702060506020403" pitchFamily="18" charset="0"/>
            </a:endParaRPr>
          </a:p>
        </p:txBody>
      </p:sp>
    </p:spTree>
    <p:extLst>
      <p:ext uri="{BB962C8B-B14F-4D97-AF65-F5344CB8AC3E}">
        <p14:creationId xmlns:p14="http://schemas.microsoft.com/office/powerpoint/2010/main" val="912635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E68B02-DF6F-465C-A7B1-52720D04A2A0}"/>
              </a:ext>
            </a:extLst>
          </p:cNvPr>
          <p:cNvSpPr txBox="1"/>
          <p:nvPr/>
        </p:nvSpPr>
        <p:spPr>
          <a:xfrm>
            <a:off x="968187" y="349624"/>
            <a:ext cx="10784541" cy="6555641"/>
          </a:xfrm>
          <a:prstGeom prst="rect">
            <a:avLst/>
          </a:prstGeom>
          <a:noFill/>
        </p:spPr>
        <p:txBody>
          <a:bodyPr wrap="square" rtlCol="0">
            <a:spAutoFit/>
          </a:bodyPr>
          <a:lstStyle/>
          <a:p>
            <a:r>
              <a:rPr lang="en-US" sz="2400" b="1" dirty="0">
                <a:latin typeface="Adobe Garamond Pro Bold" panose="02020702060506020403" pitchFamily="18" charset="0"/>
              </a:rPr>
              <a:t>CO (Controlling) Modules:</a:t>
            </a:r>
          </a:p>
          <a:p>
            <a:endParaRPr lang="en-US" b="1" dirty="0">
              <a:latin typeface="Abadi" panose="020B0604020104020204" pitchFamily="34" charset="0"/>
            </a:endParaRPr>
          </a:p>
          <a:p>
            <a:r>
              <a:rPr lang="en-US" b="1" dirty="0">
                <a:latin typeface="Abadi" panose="020B0604020104020204" pitchFamily="34" charset="0"/>
              </a:rPr>
              <a:t>1. </a:t>
            </a:r>
            <a:r>
              <a:rPr lang="en-US" dirty="0">
                <a:latin typeface="Abadi" panose="020B0604020104020204" pitchFamily="34" charset="0"/>
              </a:rPr>
              <a:t>Cost Center Accounting</a:t>
            </a:r>
          </a:p>
          <a:p>
            <a:r>
              <a:rPr lang="en-US" b="1" dirty="0">
                <a:latin typeface="Abadi" panose="020B0604020104020204" pitchFamily="34" charset="0"/>
              </a:rPr>
              <a:t>2. P</a:t>
            </a:r>
            <a:r>
              <a:rPr lang="en-US" dirty="0">
                <a:latin typeface="Abadi" panose="020B0604020104020204" pitchFamily="34" charset="0"/>
              </a:rPr>
              <a:t>rofit Center Accounting</a:t>
            </a:r>
          </a:p>
          <a:p>
            <a:r>
              <a:rPr lang="en-US" b="1" dirty="0">
                <a:latin typeface="Abadi" panose="020B0604020104020204" pitchFamily="34" charset="0"/>
              </a:rPr>
              <a:t>3. </a:t>
            </a:r>
            <a:r>
              <a:rPr lang="en-US" dirty="0">
                <a:latin typeface="Abadi" panose="020B0604020104020204" pitchFamily="34" charset="0"/>
              </a:rPr>
              <a:t>Internal Orders</a:t>
            </a:r>
          </a:p>
          <a:p>
            <a:r>
              <a:rPr lang="en-US" b="1" dirty="0">
                <a:latin typeface="Abadi" panose="020B0604020104020204" pitchFamily="34" charset="0"/>
              </a:rPr>
              <a:t>4. </a:t>
            </a:r>
            <a:r>
              <a:rPr lang="en-US" dirty="0">
                <a:latin typeface="Abadi" panose="020B0604020104020204" pitchFamily="34" charset="0"/>
              </a:rPr>
              <a:t>Cost Elements</a:t>
            </a:r>
          </a:p>
          <a:p>
            <a:r>
              <a:rPr lang="en-US" b="1" dirty="0">
                <a:latin typeface="Abadi" panose="020B0604020104020204" pitchFamily="34" charset="0"/>
              </a:rPr>
              <a:t>5. </a:t>
            </a:r>
            <a:r>
              <a:rPr lang="en-US" dirty="0">
                <a:latin typeface="Abadi" panose="020B0604020104020204" pitchFamily="34" charset="0"/>
              </a:rPr>
              <a:t>Product Costing</a:t>
            </a:r>
          </a:p>
          <a:p>
            <a:r>
              <a:rPr lang="en-US" b="1" dirty="0">
                <a:latin typeface="Abadi" panose="020B0604020104020204" pitchFamily="34" charset="0"/>
              </a:rPr>
              <a:t>6. P</a:t>
            </a:r>
            <a:r>
              <a:rPr lang="en-US" dirty="0">
                <a:latin typeface="Abadi" panose="020B0604020104020204" pitchFamily="34" charset="0"/>
              </a:rPr>
              <a:t>rofitability Analysis</a:t>
            </a:r>
          </a:p>
          <a:p>
            <a:endParaRPr lang="en-US" dirty="0">
              <a:latin typeface="Abadi" panose="020B0604020104020204" pitchFamily="34" charset="0"/>
            </a:endParaRPr>
          </a:p>
          <a:p>
            <a:r>
              <a:rPr lang="en-US" dirty="0">
                <a:latin typeface="Abadi" panose="020B0604020104020204" pitchFamily="34" charset="0"/>
              </a:rPr>
              <a:t>1. </a:t>
            </a:r>
            <a:r>
              <a:rPr lang="en-US" dirty="0">
                <a:solidFill>
                  <a:srgbClr val="FF0000"/>
                </a:solidFill>
                <a:latin typeface="Adobe Garamond Pro Bold" panose="02020702060506020403" pitchFamily="18" charset="0"/>
              </a:rPr>
              <a:t>COST CENTRE ACCOUNTING:</a:t>
            </a:r>
            <a:r>
              <a:rPr lang="en-US" dirty="0">
                <a:solidFill>
                  <a:srgbClr val="FF0000"/>
                </a:solidFill>
                <a:latin typeface="Abadi" panose="020B0604020104020204" pitchFamily="34" charset="0"/>
              </a:rPr>
              <a:t> </a:t>
            </a:r>
            <a:r>
              <a:rPr lang="en-US" dirty="0">
                <a:latin typeface="Abadi" panose="020B0604020104020204" pitchFamily="34" charset="0"/>
              </a:rPr>
              <a:t>A Cost Centre Accounting is defined as a function or department within a company which is not directly going to generate revenues and profits to the company but is still incurring expenses to the company for its operations. The contributions made by the cost centers in terms of profits is indirect. The main use of a cost center is to track actual expenses for comparison to budget.</a:t>
            </a:r>
          </a:p>
          <a:p>
            <a:endParaRPr lang="en-US" dirty="0">
              <a:latin typeface="Abadi" panose="020B0604020104020204" pitchFamily="34" charset="0"/>
            </a:endParaRPr>
          </a:p>
          <a:p>
            <a:r>
              <a:rPr lang="en-US" dirty="0">
                <a:latin typeface="Abadi" panose="020B0604020104020204" pitchFamily="34" charset="0"/>
              </a:rPr>
              <a:t>2. </a:t>
            </a:r>
            <a:r>
              <a:rPr lang="en-US" dirty="0">
                <a:solidFill>
                  <a:srgbClr val="00B0F0"/>
                </a:solidFill>
                <a:latin typeface="Adobe Garamond Pro Bold" panose="02020702060506020403" pitchFamily="18" charset="0"/>
              </a:rPr>
              <a:t>PROFIT CENTER ACCOUNTING:</a:t>
            </a:r>
            <a:r>
              <a:rPr lang="en-US" dirty="0">
                <a:latin typeface="Abadi" panose="020B0604020104020204" pitchFamily="34" charset="0"/>
              </a:rPr>
              <a:t> Profit Center Accounting let you determine profits and losses by profit center using either period accounting or the cost-of-sales approach. It also lets you analyze fixed capital and so called “statistical key figures” by profit center.</a:t>
            </a:r>
          </a:p>
          <a:p>
            <a:endParaRPr lang="en-US" dirty="0">
              <a:solidFill>
                <a:srgbClr val="00B0F0"/>
              </a:solidFill>
              <a:latin typeface="Abadi" panose="020B0604020104020204" pitchFamily="34" charset="0"/>
            </a:endParaRPr>
          </a:p>
          <a:p>
            <a:r>
              <a:rPr lang="en-US" dirty="0">
                <a:solidFill>
                  <a:srgbClr val="00B0F0"/>
                </a:solidFill>
                <a:latin typeface="Abadi" panose="020B0604020104020204" pitchFamily="34" charset="0"/>
              </a:rPr>
              <a:t>3. INTERNAL ORDERS:  </a:t>
            </a:r>
            <a:r>
              <a:rPr lang="en-US" dirty="0">
                <a:solidFill>
                  <a:schemeClr val="tx2"/>
                </a:solidFill>
                <a:latin typeface="Abadi" panose="020B0604020104020204" pitchFamily="34" charset="0"/>
              </a:rPr>
              <a:t>Internal Orders are normally used to plan , collect, and settle the costs of internal jobs and tasks. The SAP system enables you to monitor your internal orders throughout their entire life cycle; from initial creation, through the planning and posting of all the actual costs, to the final settlement and archiving. </a:t>
            </a:r>
            <a:endParaRPr lang="en-US" dirty="0">
              <a:solidFill>
                <a:srgbClr val="00B0F0"/>
              </a:solidFill>
              <a:latin typeface="Abadi" panose="020B0604020104020204" pitchFamily="34" charset="0"/>
            </a:endParaRPr>
          </a:p>
          <a:p>
            <a:r>
              <a:rPr lang="en-US" dirty="0">
                <a:solidFill>
                  <a:srgbClr val="00B0F0"/>
                </a:solidFill>
                <a:latin typeface="Abadi" panose="020B0604020104020204" pitchFamily="34" charset="0"/>
              </a:rPr>
              <a:t>                                  </a:t>
            </a:r>
            <a:endParaRPr lang="en-US" dirty="0">
              <a:latin typeface="Adobe Garamond Pro Bold" panose="02020702060506020403" pitchFamily="18" charset="0"/>
            </a:endParaRPr>
          </a:p>
        </p:txBody>
      </p:sp>
    </p:spTree>
    <p:extLst>
      <p:ext uri="{BB962C8B-B14F-4D97-AF65-F5344CB8AC3E}">
        <p14:creationId xmlns:p14="http://schemas.microsoft.com/office/powerpoint/2010/main" val="3078143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67568B-F67C-47C4-A37C-6C4BF60A2913}"/>
              </a:ext>
            </a:extLst>
          </p:cNvPr>
          <p:cNvSpPr txBox="1"/>
          <p:nvPr/>
        </p:nvSpPr>
        <p:spPr>
          <a:xfrm>
            <a:off x="923364" y="268940"/>
            <a:ext cx="10963835" cy="4739759"/>
          </a:xfrm>
          <a:prstGeom prst="rect">
            <a:avLst/>
          </a:prstGeom>
          <a:noFill/>
        </p:spPr>
        <p:txBody>
          <a:bodyPr wrap="square" rtlCol="0">
            <a:spAutoFit/>
          </a:bodyPr>
          <a:lstStyle/>
          <a:p>
            <a:r>
              <a:rPr lang="en-US" sz="2000" dirty="0">
                <a:latin typeface="Adobe Garamond Pro Bold" panose="02020702060506020403" pitchFamily="18" charset="0"/>
              </a:rPr>
              <a:t>4. </a:t>
            </a:r>
            <a:r>
              <a:rPr lang="en-US" sz="2000" dirty="0">
                <a:solidFill>
                  <a:schemeClr val="accent5">
                    <a:lumMod val="75000"/>
                  </a:schemeClr>
                </a:solidFill>
                <a:latin typeface="Adobe Garamond Pro Bold" panose="02020702060506020403" pitchFamily="18" charset="0"/>
              </a:rPr>
              <a:t>COST  ELEMENTS: </a:t>
            </a:r>
            <a:r>
              <a:rPr lang="en-US" dirty="0">
                <a:solidFill>
                  <a:schemeClr val="accent5">
                    <a:lumMod val="75000"/>
                  </a:schemeClr>
                </a:solidFill>
                <a:latin typeface="Abadi" panose="020B0604020104020204" pitchFamily="34" charset="0"/>
              </a:rPr>
              <a:t> </a:t>
            </a:r>
          </a:p>
          <a:p>
            <a:r>
              <a:rPr lang="en-US" dirty="0">
                <a:solidFill>
                  <a:schemeClr val="accent5">
                    <a:lumMod val="75000"/>
                  </a:schemeClr>
                </a:solidFill>
                <a:latin typeface="Abadi" panose="020B0604020104020204" pitchFamily="34" charset="0"/>
              </a:rPr>
              <a:t>                                            </a:t>
            </a:r>
            <a:r>
              <a:rPr lang="en-US" dirty="0">
                <a:latin typeface="Abadi" panose="020B0604020104020204" pitchFamily="34" charset="0"/>
              </a:rPr>
              <a:t>Cost element is an item in the chart of accounts , which is used in controlling area to record the values assigned consumption of production factors like material, utilities, etc. cost elements are divided into two types.1)Primary Cost 2) Secondary Cost.</a:t>
            </a:r>
          </a:p>
          <a:p>
            <a:endParaRPr lang="en-US" dirty="0">
              <a:latin typeface="Abadi" panose="020B0604020104020204" pitchFamily="34" charset="0"/>
            </a:endParaRPr>
          </a:p>
          <a:p>
            <a:r>
              <a:rPr lang="en-US" dirty="0">
                <a:latin typeface="Adobe Garamond Pro Bold" panose="02020702060506020403" pitchFamily="18" charset="0"/>
              </a:rPr>
              <a:t>5. </a:t>
            </a:r>
            <a:r>
              <a:rPr lang="en-US" sz="2000" dirty="0">
                <a:latin typeface="Adobe Garamond Pro Bold" panose="02020702060506020403" pitchFamily="18" charset="0"/>
              </a:rPr>
              <a:t>PRODUCT COSTING: </a:t>
            </a:r>
          </a:p>
          <a:p>
            <a:r>
              <a:rPr lang="en-US" sz="2000" dirty="0">
                <a:latin typeface="Adobe Garamond Pro Bold" panose="02020702060506020403" pitchFamily="18" charset="0"/>
              </a:rPr>
              <a:t>                                                           </a:t>
            </a:r>
            <a:r>
              <a:rPr lang="en-US" dirty="0">
                <a:latin typeface="Abadi" panose="020B0604020104020204" pitchFamily="34" charset="0"/>
              </a:rPr>
              <a:t>Product Costing in SAP is a core module that relies on the correct setup of master data in logistics modules to create cost estimates. These cost estimates help plan and analyze costs and their different components.</a:t>
            </a:r>
          </a:p>
          <a:p>
            <a:endParaRPr lang="en-US" sz="2000" dirty="0">
              <a:solidFill>
                <a:schemeClr val="accent5">
                  <a:lumMod val="75000"/>
                </a:schemeClr>
              </a:solidFill>
              <a:latin typeface="Abadi" panose="020B0604020104020204" pitchFamily="34" charset="0"/>
            </a:endParaRPr>
          </a:p>
          <a:p>
            <a:r>
              <a:rPr lang="en-US" sz="2000" dirty="0">
                <a:solidFill>
                  <a:schemeClr val="accent5">
                    <a:lumMod val="75000"/>
                  </a:schemeClr>
                </a:solidFill>
                <a:latin typeface="Abadi" panose="020B0604020104020204" pitchFamily="34" charset="0"/>
              </a:rPr>
              <a:t>6. </a:t>
            </a:r>
            <a:r>
              <a:rPr lang="en-US" sz="2000" dirty="0">
                <a:solidFill>
                  <a:schemeClr val="accent5">
                    <a:lumMod val="75000"/>
                  </a:schemeClr>
                </a:solidFill>
                <a:latin typeface="Adobe Garamond Pro Bold" panose="02020702060506020403" pitchFamily="18" charset="0"/>
              </a:rPr>
              <a:t>PROFITABILITY ANALYSIS-COPA:</a:t>
            </a:r>
          </a:p>
          <a:p>
            <a:r>
              <a:rPr lang="en-US" sz="2000" dirty="0">
                <a:solidFill>
                  <a:schemeClr val="accent5">
                    <a:lumMod val="75000"/>
                  </a:schemeClr>
                </a:solidFill>
                <a:latin typeface="Adobe Garamond Pro Bold" panose="02020702060506020403" pitchFamily="18" charset="0"/>
              </a:rPr>
              <a:t>                                                                          </a:t>
            </a:r>
            <a:r>
              <a:rPr lang="en-US" dirty="0">
                <a:latin typeface="Abadi" panose="020B0604020104020204" pitchFamily="34" charset="0"/>
              </a:rPr>
              <a:t>CO-PA is used to help organization to analyze its profitability as per market segments by extracting sales , profit/loss and cost related data from other modules like SD , Production and MM. CO-PA can be used by companies in any branch of industry and with any form of production.</a:t>
            </a:r>
            <a:endParaRPr lang="en-US" sz="2000" dirty="0">
              <a:solidFill>
                <a:schemeClr val="accent5">
                  <a:lumMod val="75000"/>
                </a:schemeClr>
              </a:solidFill>
              <a:latin typeface="Adobe Garamond Pro Bold" panose="02020702060506020403" pitchFamily="18" charset="0"/>
            </a:endParaRPr>
          </a:p>
          <a:p>
            <a:r>
              <a:rPr lang="en-US" sz="2000" dirty="0">
                <a:solidFill>
                  <a:schemeClr val="accent5">
                    <a:lumMod val="75000"/>
                  </a:schemeClr>
                </a:solidFill>
                <a:latin typeface="Adobe Garamond Pro Bold" panose="02020702060506020403" pitchFamily="18" charset="0"/>
              </a:rPr>
              <a:t>                                             </a:t>
            </a:r>
          </a:p>
        </p:txBody>
      </p:sp>
    </p:spTree>
    <p:extLst>
      <p:ext uri="{BB962C8B-B14F-4D97-AF65-F5344CB8AC3E}">
        <p14:creationId xmlns:p14="http://schemas.microsoft.com/office/powerpoint/2010/main" val="2037157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010725E-D84B-4FD8-9E18-F3E9193D45E7}"/>
              </a:ext>
            </a:extLst>
          </p:cNvPr>
          <p:cNvSpPr txBox="1"/>
          <p:nvPr/>
        </p:nvSpPr>
        <p:spPr>
          <a:xfrm flipH="1">
            <a:off x="1004047" y="609600"/>
            <a:ext cx="11044518" cy="7478970"/>
          </a:xfrm>
          <a:prstGeom prst="rect">
            <a:avLst/>
          </a:prstGeom>
          <a:noFill/>
        </p:spPr>
        <p:txBody>
          <a:bodyPr wrap="square" rtlCol="0">
            <a:spAutoFit/>
          </a:bodyPr>
          <a:lstStyle/>
          <a:p>
            <a:r>
              <a:rPr lang="en-US" sz="2400" dirty="0">
                <a:solidFill>
                  <a:schemeClr val="accent6">
                    <a:lumMod val="50000"/>
                  </a:schemeClr>
                </a:solidFill>
                <a:latin typeface="Adobe Garamond Pro Bold" panose="02020702060506020403" pitchFamily="18" charset="0"/>
              </a:rPr>
              <a:t>ENTERPRISE  RESOURCE  PLANNING (ERP)   </a:t>
            </a:r>
          </a:p>
          <a:p>
            <a:endParaRPr lang="en-US" sz="2400" dirty="0">
              <a:solidFill>
                <a:schemeClr val="accent6">
                  <a:lumMod val="50000"/>
                </a:schemeClr>
              </a:solidFill>
              <a:latin typeface="Adobe Garamond Pro Bold" panose="02020702060506020403" pitchFamily="18" charset="0"/>
            </a:endParaRPr>
          </a:p>
          <a:p>
            <a:r>
              <a:rPr lang="en-US" sz="2400" dirty="0">
                <a:solidFill>
                  <a:schemeClr val="accent6">
                    <a:lumMod val="50000"/>
                  </a:schemeClr>
                </a:solidFill>
                <a:latin typeface="Adobe Garamond Pro Bold" panose="02020702060506020403" pitchFamily="18" charset="0"/>
              </a:rPr>
              <a:t>                                          </a:t>
            </a:r>
            <a:r>
              <a:rPr lang="en-US" sz="2400" dirty="0">
                <a:latin typeface="Abadi" panose="020B0604020104020204" pitchFamily="34" charset="0"/>
              </a:rPr>
              <a:t>ERP is designed for resource planning, acceleration of business processes. With its help, you can reduce the negative impact of the human factor and optimize the functioning of a company with many departments, divisions, and employees. Some companies using ERP understand that they need to organize their work process. However, to estimate whether your company needs it or not, you need to learn all the functions and benefits an ERP can offer</a:t>
            </a:r>
            <a:r>
              <a:rPr lang="en-US" sz="2400" dirty="0">
                <a:solidFill>
                  <a:schemeClr val="accent6">
                    <a:lumMod val="50000"/>
                  </a:schemeClr>
                </a:solidFill>
                <a:latin typeface="Adobe Garamond Pro Bold" panose="02020702060506020403" pitchFamily="18" charset="0"/>
              </a:rPr>
              <a:t>.</a:t>
            </a:r>
          </a:p>
          <a:p>
            <a:r>
              <a:rPr lang="en-US" sz="2400" dirty="0">
                <a:solidFill>
                  <a:schemeClr val="accent6">
                    <a:lumMod val="50000"/>
                  </a:schemeClr>
                </a:solidFill>
                <a:latin typeface="Adobe Garamond Pro Bold" panose="02020702060506020403" pitchFamily="18" charset="0"/>
              </a:rPr>
              <a:t>                                         ERP </a:t>
            </a:r>
            <a:r>
              <a:rPr lang="en-US" sz="2400" dirty="0">
                <a:latin typeface="Abadi" panose="020B0604020104020204" pitchFamily="34" charset="0"/>
              </a:rPr>
              <a:t>involves some of the following elements which are responsible for a good ERP only with their proper integration.</a:t>
            </a:r>
          </a:p>
          <a:p>
            <a:pPr marL="457200" indent="-457200">
              <a:buAutoNum type="arabicPeriod"/>
            </a:pPr>
            <a:r>
              <a:rPr lang="en-US" sz="2400" dirty="0">
                <a:latin typeface="Abadi" panose="020B0604020104020204" pitchFamily="34" charset="0"/>
              </a:rPr>
              <a:t>Men</a:t>
            </a:r>
          </a:p>
          <a:p>
            <a:pPr marL="457200" indent="-457200">
              <a:buAutoNum type="arabicPeriod"/>
            </a:pPr>
            <a:r>
              <a:rPr lang="en-US" sz="2400" dirty="0">
                <a:latin typeface="Abadi" panose="020B0604020104020204" pitchFamily="34" charset="0"/>
              </a:rPr>
              <a:t>Money</a:t>
            </a:r>
          </a:p>
          <a:p>
            <a:pPr marL="457200" indent="-457200">
              <a:buAutoNum type="arabicPeriod"/>
            </a:pPr>
            <a:r>
              <a:rPr lang="en-US" sz="2400" dirty="0">
                <a:latin typeface="Abadi" panose="020B0604020104020204" pitchFamily="34" charset="0"/>
              </a:rPr>
              <a:t>Machine</a:t>
            </a:r>
          </a:p>
          <a:p>
            <a:pPr marL="457200" indent="-457200">
              <a:buAutoNum type="arabicPeriod"/>
            </a:pPr>
            <a:r>
              <a:rPr lang="en-US" sz="2400" dirty="0">
                <a:latin typeface="Abadi" panose="020B0604020104020204" pitchFamily="34" charset="0"/>
              </a:rPr>
              <a:t>Material</a:t>
            </a:r>
            <a:r>
              <a:rPr lang="en-US" sz="2400" dirty="0">
                <a:solidFill>
                  <a:schemeClr val="accent6">
                    <a:lumMod val="50000"/>
                  </a:schemeClr>
                </a:solidFill>
                <a:latin typeface="Adobe Garamond Pro Bold" panose="02020702060506020403" pitchFamily="18" charset="0"/>
              </a:rPr>
              <a:t> </a:t>
            </a:r>
          </a:p>
          <a:p>
            <a:pPr marL="457200" indent="-457200">
              <a:buAutoNum type="arabicPeriod" startAt="5"/>
            </a:pPr>
            <a:r>
              <a:rPr lang="en-US" sz="2400" dirty="0">
                <a:latin typeface="Abadi" panose="020B0604020104020204" pitchFamily="34" charset="0"/>
              </a:rPr>
              <a:t>Marketing</a:t>
            </a:r>
          </a:p>
          <a:p>
            <a:pPr marL="457200" indent="-457200">
              <a:buAutoNum type="arabicPeriod" startAt="5"/>
            </a:pPr>
            <a:r>
              <a:rPr lang="en-US" sz="2400" dirty="0">
                <a:latin typeface="Abadi" panose="020B0604020104020204" pitchFamily="34" charset="0"/>
              </a:rPr>
              <a:t>Methods</a:t>
            </a:r>
          </a:p>
          <a:p>
            <a:r>
              <a:rPr lang="en-US" sz="2400" dirty="0">
                <a:latin typeface="Adobe Garamond Pro Bold" panose="02020702060506020403" pitchFamily="18" charset="0"/>
              </a:rPr>
              <a:t>                                                                                 </a:t>
            </a:r>
          </a:p>
          <a:p>
            <a:endParaRPr lang="en-US" sz="2400" dirty="0">
              <a:solidFill>
                <a:schemeClr val="accent6">
                  <a:lumMod val="50000"/>
                </a:schemeClr>
              </a:solidFill>
              <a:latin typeface="Adobe Garamond Pro Bold" panose="02020702060506020403" pitchFamily="18" charset="0"/>
            </a:endParaRPr>
          </a:p>
          <a:p>
            <a:endParaRPr lang="en-US" sz="2400" dirty="0">
              <a:solidFill>
                <a:schemeClr val="accent6">
                  <a:lumMod val="50000"/>
                </a:schemeClr>
              </a:solidFill>
              <a:latin typeface="Adobe Garamond Pro Bold" panose="02020702060506020403" pitchFamily="18" charset="0"/>
            </a:endParaRPr>
          </a:p>
          <a:p>
            <a:endParaRPr lang="en-US" sz="2400" dirty="0">
              <a:solidFill>
                <a:schemeClr val="accent6">
                  <a:lumMod val="50000"/>
                </a:schemeClr>
              </a:solidFill>
              <a:latin typeface="Adobe Garamond Pro Bold" panose="02020702060506020403" pitchFamily="18" charset="0"/>
            </a:endParaRPr>
          </a:p>
        </p:txBody>
      </p:sp>
    </p:spTree>
    <p:extLst>
      <p:ext uri="{BB962C8B-B14F-4D97-AF65-F5344CB8AC3E}">
        <p14:creationId xmlns:p14="http://schemas.microsoft.com/office/powerpoint/2010/main" val="338675223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2958</TotalTime>
  <Words>1477</Words>
  <Application>Microsoft Office PowerPoint</Application>
  <PresentationFormat>Widescreen</PresentationFormat>
  <Paragraphs>164</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Abadi</vt:lpstr>
      <vt:lpstr>Adobe Garamond Pro Bold</vt:lpstr>
      <vt:lpstr>Arial</vt:lpstr>
      <vt:lpstr>Arial Black</vt:lpstr>
      <vt:lpstr>Arial Rounded MT Bold</vt:lpstr>
      <vt:lpstr>Calibri</vt:lpstr>
      <vt:lpstr>Franklin Gothic Book</vt:lpstr>
      <vt:lpstr>Crop</vt:lpstr>
      <vt:lpstr>Financial accounting &amp; controlling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Financial accounting &amp; controlling</dc:title>
  <dc:creator>ajay reddy</dc:creator>
  <cp:lastModifiedBy>ajay reddy</cp:lastModifiedBy>
  <cp:revision>3</cp:revision>
  <dcterms:created xsi:type="dcterms:W3CDTF">2022-11-07T04:36:41Z</dcterms:created>
  <dcterms:modified xsi:type="dcterms:W3CDTF">2022-11-09T05:55:15Z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